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6"/>
  </p:notesMasterIdLst>
  <p:sldIdLst>
    <p:sldId id="429" r:id="rId2"/>
    <p:sldId id="353" r:id="rId3"/>
    <p:sldId id="340" r:id="rId4"/>
    <p:sldId id="354" r:id="rId5"/>
    <p:sldId id="361" r:id="rId6"/>
    <p:sldId id="362" r:id="rId7"/>
    <p:sldId id="364" r:id="rId8"/>
    <p:sldId id="359" r:id="rId9"/>
    <p:sldId id="363" r:id="rId10"/>
    <p:sldId id="357" r:id="rId11"/>
    <p:sldId id="358" r:id="rId12"/>
    <p:sldId id="356" r:id="rId13"/>
    <p:sldId id="387" r:id="rId14"/>
    <p:sldId id="360" r:id="rId15"/>
    <p:sldId id="389" r:id="rId16"/>
    <p:sldId id="390" r:id="rId17"/>
    <p:sldId id="431" r:id="rId18"/>
    <p:sldId id="432" r:id="rId19"/>
    <p:sldId id="433" r:id="rId20"/>
    <p:sldId id="434" r:id="rId21"/>
    <p:sldId id="435" r:id="rId22"/>
    <p:sldId id="395" r:id="rId23"/>
    <p:sldId id="386" r:id="rId24"/>
    <p:sldId id="43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tim" panose="020B0604020202020204" charset="-34"/>
      <p:regular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C6BFBA-603C-4072-884C-5AE5FCB7417D}">
  <a:tblStyle styleId="{42C6BFBA-603C-4072-884C-5AE5FCB741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55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26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74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09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41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940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002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530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28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17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96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480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22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348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739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36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481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791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859902" y="1498850"/>
            <a:ext cx="539309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/>
              <a:t>F</a:t>
            </a:r>
            <a:r>
              <a:rPr lang="en" sz="4000" b="1" dirty="0" smtClean="0"/>
              <a:t>raternidade e diálogo </a:t>
            </a:r>
            <a:r>
              <a:rPr lang="en" sz="4000" b="1" dirty="0"/>
              <a:t/>
            </a:r>
            <a:br>
              <a:rPr lang="en" sz="4000" b="1" dirty="0"/>
            </a:br>
            <a:r>
              <a:rPr lang="en" sz="4000" b="1" dirty="0" smtClean="0"/>
              <a:t>Compromisso de amor</a:t>
            </a:r>
            <a:endParaRPr sz="4000" b="1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latin typeface="Adobe Hebrew" panose="02040503050201020203" pitchFamily="18" charset="-79"/>
                <a:ea typeface="Adobe Fangsong Std R" panose="02020400000000000000" pitchFamily="18" charset="-128"/>
                <a:cs typeface="Adobe Hebrew" panose="02040503050201020203" pitchFamily="18" charset="-79"/>
              </a:rPr>
              <a:t>Formação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latin typeface="Adobe Hebrew" panose="02040503050201020203" pitchFamily="18" charset="-79"/>
                <a:ea typeface="Adobe Fangsong Std R" panose="02020400000000000000" pitchFamily="18" charset="-128"/>
                <a:cs typeface="Adobe Hebrew" panose="02040503050201020203" pitchFamily="18" charset="-79"/>
              </a:rPr>
              <a:t>Campanha da Fraternidade Ecumênica 2021</a:t>
            </a:r>
            <a:endParaRPr i="1" dirty="0">
              <a:latin typeface="Adobe Hebrew" panose="02040503050201020203" pitchFamily="18" charset="-79"/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CNBB Logo – Conferência Nacional dos Bispos do Brasil Logo - PNG e Vetor -  Download d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8" y="2114196"/>
            <a:ext cx="988602" cy="98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IC - Conselho Nacional de Igrejas Cristãs do Brasil - Apresent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11" y="78461"/>
            <a:ext cx="1303227" cy="11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/>
          <p:nvPr/>
        </p:nvPicPr>
        <p:blipFill>
          <a:blip r:embed="rId5"/>
          <a:stretch>
            <a:fillRect/>
          </a:stretch>
        </p:blipFill>
        <p:spPr>
          <a:xfrm>
            <a:off x="3192722" y="219282"/>
            <a:ext cx="2968534" cy="16387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26" name="Picture 2" descr="CNBB - Regional Oest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86" y="478725"/>
            <a:ext cx="23717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https://scontent.fudi1-1.fna.fbcdn.net/v/t1.0-9/10393997_739098869516834_1765544374636038703_n.jpg?_nc_cat=108&amp;ccb=2&amp;_nc_sid=730e14&amp;_nc_ohc=irkJJnXhkpoAX84JQm3&amp;_nc_ht=scontent.fudi1-1.fna&amp;oh=75b6628f3c29d394e18e2a98c4b5e298&amp;oe=5FB81E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https://scontent.frao1-1.fna.fbcdn.net/v/t1.0-9/10518705_739098889516832_354040989769407137_n.jpg?_nc_cat=106&amp;ccb=2&amp;_nc_sid=730e14&amp;_nc_ohc=0LfU6fUU0ZoAX8jikM1&amp;_nc_ht=scontent.frao1-1.fna&amp;oh=bc777ef407d3a1632c6f5aca0cb02770&amp;oe=5FB627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272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4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Aventuras na História · História Ilustrada: Templo de Jerusal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2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A Rotura do Véu do Templo | A Igreja de Deus Un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720001"/>
            <a:ext cx="4514333" cy="32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momento da morte de Jesus, o Véu no templo em Jerusalém foi rasgado de  cima a baixo.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33" y="720000"/>
            <a:ext cx="3333839" cy="33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NBB - Regional Oest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24" y="4256424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697" y="86530"/>
            <a:ext cx="9119616" cy="612144"/>
          </a:xfrm>
        </p:spPr>
        <p:txBody>
          <a:bodyPr/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Caminho para a fraternidade - </a:t>
            </a:r>
            <a:r>
              <a:rPr lang="pt-BR" sz="3200" b="1" dirty="0">
                <a:solidFill>
                  <a:srgbClr val="C00000"/>
                </a:solidFill>
              </a:rPr>
              <a:t>Cristo é a nossa paz.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9350" y="554850"/>
            <a:ext cx="8827008" cy="3696428"/>
          </a:xfrm>
        </p:spPr>
        <p:txBody>
          <a:bodyPr/>
          <a:lstStyle/>
          <a:p>
            <a:r>
              <a:rPr lang="pt-BR" sz="2800" b="1" dirty="0" smtClean="0"/>
              <a:t>Muro que ameaça a vida. </a:t>
            </a:r>
          </a:p>
          <a:p>
            <a:r>
              <a:rPr lang="pt-BR" sz="2800" b="1" dirty="0" smtClean="0"/>
              <a:t>Nada nos separara de Deus. </a:t>
            </a:r>
          </a:p>
          <a:p>
            <a:r>
              <a:rPr lang="pt-BR" sz="2800" b="1" dirty="0" smtClean="0"/>
              <a:t>Nada pode nos separar uns dos outros.</a:t>
            </a:r>
          </a:p>
          <a:p>
            <a:pPr marL="152400" indent="0">
              <a:buNone/>
            </a:pPr>
            <a:endParaRPr lang="pt-BR" sz="2800" dirty="0" smtClean="0"/>
          </a:p>
          <a:p>
            <a:r>
              <a:rPr lang="pt-BR" sz="2800" dirty="0" smtClean="0"/>
              <a:t>Evangelho é força de Deus que derruba os muros.</a:t>
            </a:r>
          </a:p>
          <a:p>
            <a:r>
              <a:rPr lang="pt-BR" sz="2800" dirty="0" smtClean="0"/>
              <a:t>Abrir mão dos entulhos. </a:t>
            </a:r>
          </a:p>
          <a:p>
            <a:pPr marL="152400" indent="0">
              <a:buNone/>
            </a:pPr>
            <a:endParaRPr lang="pt-BR" sz="2800" dirty="0" smtClean="0"/>
          </a:p>
          <a:p>
            <a:r>
              <a:rPr lang="pt-BR" sz="2800" b="1" dirty="0" smtClean="0"/>
              <a:t>“Paz que vem do amor te desejo irmão.”</a:t>
            </a:r>
          </a:p>
          <a:p>
            <a:r>
              <a:rPr lang="pt-BR" sz="2800" b="1" dirty="0" smtClean="0">
                <a:solidFill>
                  <a:srgbClr val="FF0000"/>
                </a:solidFill>
              </a:rPr>
              <a:t>“Bem aventurados os que promovem a paz porque serão chamados filho de Deus.” (</a:t>
            </a:r>
            <a:r>
              <a:rPr lang="pt-BR" sz="2800" b="1" dirty="0" err="1" smtClean="0">
                <a:solidFill>
                  <a:srgbClr val="FF0000"/>
                </a:solidFill>
              </a:rPr>
              <a:t>Mt</a:t>
            </a:r>
            <a:r>
              <a:rPr lang="pt-BR" sz="2800" b="1" dirty="0" smtClean="0">
                <a:solidFill>
                  <a:srgbClr val="FF0000"/>
                </a:solidFill>
              </a:rPr>
              <a:t> 5,9) </a:t>
            </a:r>
          </a:p>
          <a:p>
            <a:r>
              <a:rPr lang="pt-BR" sz="2800" dirty="0" smtClean="0"/>
              <a:t>As religiões ao serviço da fraternidade no mundo</a:t>
            </a:r>
          </a:p>
          <a:p>
            <a:pPr marL="15240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CNBB - Regional Oest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413" y="741638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6148165" y="221205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168191" y="2415768"/>
            <a:ext cx="4847558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 dirty="0" smtClean="0"/>
              <a:t>Espiritualidade de </a:t>
            </a:r>
            <a:br>
              <a:rPr lang="pt-BR" b="1" i="1" dirty="0" smtClean="0"/>
            </a:br>
            <a:r>
              <a:rPr lang="pt-BR" b="1" i="1" dirty="0" smtClean="0"/>
              <a:t>comunhão </a:t>
            </a:r>
            <a:endParaRPr b="1" i="1" dirty="0"/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6786451" y="525456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1145863" y="2308675"/>
            <a:ext cx="3362836" cy="200329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4979105" y="495680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Imagem 31"/>
          <p:cNvPicPr/>
          <p:nvPr/>
        </p:nvPicPr>
        <p:blipFill>
          <a:blip r:embed="rId3"/>
          <a:stretch>
            <a:fillRect/>
          </a:stretch>
        </p:blipFill>
        <p:spPr>
          <a:xfrm>
            <a:off x="5179968" y="2737493"/>
            <a:ext cx="3120827" cy="1701519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34" name="Google Shape;914;p32"/>
          <p:cNvGrpSpPr/>
          <p:nvPr/>
        </p:nvGrpSpPr>
        <p:grpSpPr>
          <a:xfrm flipH="1">
            <a:off x="788169" y="3886164"/>
            <a:ext cx="3362836" cy="200329"/>
            <a:chOff x="4345425" y="2175475"/>
            <a:chExt cx="800750" cy="176025"/>
          </a:xfrm>
        </p:grpSpPr>
        <p:sp>
          <p:nvSpPr>
            <p:cNvPr id="3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914;p32"/>
          <p:cNvGrpSpPr/>
          <p:nvPr/>
        </p:nvGrpSpPr>
        <p:grpSpPr>
          <a:xfrm flipH="1">
            <a:off x="985748" y="3123186"/>
            <a:ext cx="3362836" cy="200329"/>
            <a:chOff x="4345425" y="2175475"/>
            <a:chExt cx="800750" cy="176025"/>
          </a:xfrm>
        </p:grpSpPr>
        <p:sp>
          <p:nvSpPr>
            <p:cNvPr id="38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2" descr="CNBB - Regional Oest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24" y="4256424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6920" y="325701"/>
            <a:ext cx="8847080" cy="4457840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3600" b="1" dirty="0"/>
              <a:t>Homilia de São João Paulo II por ocasião do 40º aniversário do </a:t>
            </a:r>
          </a:p>
          <a:p>
            <a:pPr marL="152400" indent="0" algn="ctr">
              <a:buNone/>
            </a:pPr>
            <a:r>
              <a:rPr lang="pt-BR" sz="3600" b="1" dirty="0">
                <a:solidFill>
                  <a:srgbClr val="FF0000"/>
                </a:solidFill>
              </a:rPr>
              <a:t>Decreto </a:t>
            </a:r>
            <a:r>
              <a:rPr lang="pt-BR" sz="3600" b="1" dirty="0" err="1">
                <a:solidFill>
                  <a:srgbClr val="FF0000"/>
                </a:solidFill>
              </a:rPr>
              <a:t>Unitatis</a:t>
            </a:r>
            <a:r>
              <a:rPr lang="pt-BR" sz="3600" b="1" dirty="0">
                <a:solidFill>
                  <a:srgbClr val="FF0000"/>
                </a:solidFill>
              </a:rPr>
              <a:t> </a:t>
            </a:r>
            <a:r>
              <a:rPr lang="pt-BR" sz="3600" b="1" dirty="0" err="1">
                <a:solidFill>
                  <a:srgbClr val="FF0000"/>
                </a:solidFill>
              </a:rPr>
              <a:t>Redintegratio</a:t>
            </a:r>
            <a:r>
              <a:rPr lang="pt-BR" sz="3600" b="1" dirty="0">
                <a:solidFill>
                  <a:srgbClr val="FF0000"/>
                </a:solidFill>
              </a:rPr>
              <a:t> 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pPr marL="152400" indent="0" algn="ctr">
              <a:buNone/>
            </a:pPr>
            <a:r>
              <a:rPr lang="pt-BR" sz="3600" dirty="0" smtClean="0"/>
              <a:t>(</a:t>
            </a:r>
            <a:r>
              <a:rPr lang="pt-BR" sz="3600" dirty="0"/>
              <a:t>13 de novembro de 2004) </a:t>
            </a:r>
          </a:p>
          <a:p>
            <a:pPr marL="152400" indent="0" algn="ctr">
              <a:buNone/>
            </a:pPr>
            <a:endParaRPr lang="pt-BR" sz="3600" dirty="0" smtClean="0"/>
          </a:p>
          <a:p>
            <a:pPr marL="152400" indent="0" algn="ctr">
              <a:buNone/>
            </a:pPr>
            <a:r>
              <a:rPr lang="pt-BR" sz="3600" dirty="0" smtClean="0"/>
              <a:t>"</a:t>
            </a:r>
            <a:r>
              <a:rPr lang="pt-BR" sz="3600" dirty="0"/>
              <a:t>Mas em Cristo Jesus, vós, que outrora estáveis longe, agora estais perto, pelo sangue de Cristo. Com efeito, Ele é a nossa paz" (</a:t>
            </a:r>
            <a:r>
              <a:rPr lang="pt-BR" sz="3600" dirty="0" err="1"/>
              <a:t>Ef</a:t>
            </a:r>
            <a:r>
              <a:rPr lang="pt-BR" sz="3600" dirty="0"/>
              <a:t> 2, 13-14).</a:t>
            </a:r>
          </a:p>
          <a:p>
            <a:pPr marL="152400" indent="0">
              <a:buNone/>
            </a:pPr>
            <a:endParaRPr lang="pt-BR" dirty="0" smtClean="0"/>
          </a:p>
          <a:p>
            <a:pPr marL="381000" indent="-228600">
              <a:buAutoNum type="arabicParenR"/>
            </a:pPr>
            <a:endParaRPr lang="pt-BR" dirty="0" smtClean="0"/>
          </a:p>
          <a:p>
            <a:pPr marL="381000" indent="-228600">
              <a:buAutoNum type="arabicParenR"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44888" y="1640213"/>
            <a:ext cx="3120827" cy="170151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297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5325" y="0"/>
            <a:ext cx="5980670" cy="4104453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3200" dirty="0"/>
              <a:t>Com estas palavras da Carta aos Efésios, o Apóstolo anuncia que </a:t>
            </a:r>
            <a:r>
              <a:rPr lang="pt-BR" sz="3200" b="1" i="1" dirty="0">
                <a:solidFill>
                  <a:srgbClr val="FF0000"/>
                </a:solidFill>
              </a:rPr>
              <a:t>Cristo é a nossa paz</a:t>
            </a:r>
            <a:r>
              <a:rPr lang="pt-BR" sz="3200" i="1" dirty="0"/>
              <a:t>. </a:t>
            </a:r>
            <a:endParaRPr lang="pt-BR" sz="3200" i="1" dirty="0" smtClean="0"/>
          </a:p>
          <a:p>
            <a:pPr marL="152400" indent="0" algn="ctr">
              <a:buNone/>
            </a:pPr>
            <a:r>
              <a:rPr lang="pt-BR" sz="3200" dirty="0" smtClean="0"/>
              <a:t>Nele </a:t>
            </a:r>
            <a:r>
              <a:rPr lang="pt-BR" sz="3200" dirty="0"/>
              <a:t>somos reconciliados; não somos mais estrangeiros, mas concidadãos dos santos e familiares de Deus, edificados sobre o fundamento dos apóstolos e dos profetas, e tendo como pedra angular o próprio Cristo Jesus. </a:t>
            </a:r>
          </a:p>
          <a:p>
            <a:pPr marL="15240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45828" y="1152533"/>
            <a:ext cx="3120827" cy="17015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2" descr="Relembre empenho de João Paulo II no diálogo inter-religio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6" y="134912"/>
            <a:ext cx="1869239" cy="1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oão Paulo II: cem anos do primeiro 'papa pop' – Bad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66" y="3086496"/>
            <a:ext cx="1991150" cy="1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-172387" y="0"/>
            <a:ext cx="7322695" cy="4519256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4000" b="1" i="1" dirty="0">
                <a:solidFill>
                  <a:srgbClr val="FF0000"/>
                </a:solidFill>
              </a:rPr>
              <a:t>Espiritualidade de comunhão </a:t>
            </a:r>
            <a:endParaRPr lang="pt-BR" sz="4000" b="1" i="1" dirty="0" smtClean="0">
              <a:solidFill>
                <a:srgbClr val="FF0000"/>
              </a:solidFill>
            </a:endParaRPr>
          </a:p>
          <a:p>
            <a:pPr marL="152400" indent="0" algn="ctr">
              <a:buNone/>
            </a:pPr>
            <a:r>
              <a:rPr lang="pt-BR" sz="4000" dirty="0" smtClean="0"/>
              <a:t>significa </a:t>
            </a:r>
            <a:r>
              <a:rPr lang="pt-BR" sz="4000" dirty="0"/>
              <a:t>capacidade de sentir que o irmão cristão, na unidade profunda que nasce do batismo, é "como "um que faz parte de mim", para saber partilhar... e dar remédio às suas necessidades, para lhe oferecer uma verdadeira e profunda amizade"</a:t>
            </a:r>
          </a:p>
          <a:p>
            <a:pPr marL="15240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45828" y="1152533"/>
            <a:ext cx="3120827" cy="17015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050" name="Picture 2" descr="João Paulo II: cem anos do primeiro 'papa pop' – Bad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40" y="3347266"/>
            <a:ext cx="1669997" cy="12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embre empenho de João Paulo II no diálogo inter-religi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08" y="36239"/>
            <a:ext cx="1869239" cy="1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-97436" y="164892"/>
            <a:ext cx="6730585" cy="4761950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4000" b="1" i="1" dirty="0">
                <a:solidFill>
                  <a:srgbClr val="FF0000"/>
                </a:solidFill>
              </a:rPr>
              <a:t>Espiritualidade de comunhão</a:t>
            </a:r>
            <a:r>
              <a:rPr lang="pt-BR" sz="4000" i="1" dirty="0"/>
              <a:t> </a:t>
            </a:r>
            <a:endParaRPr lang="pt-BR" sz="4000" i="1" dirty="0" smtClean="0"/>
          </a:p>
          <a:p>
            <a:pPr marL="152400" indent="0" algn="ctr">
              <a:buNone/>
            </a:pPr>
            <a:r>
              <a:rPr lang="pt-BR" sz="4000" dirty="0" smtClean="0"/>
              <a:t>é a </a:t>
            </a:r>
            <a:r>
              <a:rPr lang="pt-BR" sz="4000" dirty="0"/>
              <a:t>capacidade de ver antes de mais nada o que há de positivo no outro, para o acolher e valorizar como dom de Deus: um "dom para mim", como o é para o irmão que diretamente o recebeu. </a:t>
            </a:r>
          </a:p>
          <a:p>
            <a:pPr marL="15240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45828" y="1152533"/>
            <a:ext cx="3120827" cy="17015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2" descr="João Paulo II: cem anos do primeiro 'papa pop' – Bad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66" y="3086496"/>
            <a:ext cx="1991150" cy="1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embre empenho de João Paulo II no diálogo inter-religi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6" y="134912"/>
            <a:ext cx="1869239" cy="1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6148165" y="221205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281940" y="1645969"/>
            <a:ext cx="4847558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Segunda</a:t>
            </a:r>
            <a:br>
              <a:rPr lang="pt-BR" dirty="0" smtClean="0"/>
            </a:br>
            <a:r>
              <a:rPr lang="en" dirty="0" smtClean="0"/>
              <a:t>Parada </a:t>
            </a:r>
            <a:endParaRPr dirty="0"/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542379" y="3009823"/>
            <a:ext cx="8082764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 smtClean="0">
                <a:latin typeface="Itim" panose="020B0604020202020204" charset="-34"/>
                <a:cs typeface="Itim" panose="020B0604020202020204" charset="-34"/>
              </a:rPr>
              <a:t>“C</a:t>
            </a:r>
            <a:r>
              <a:rPr lang="pt-BR" sz="3600" dirty="0" smtClean="0">
                <a:latin typeface="Itim" panose="020B0604020202020204" charset="-34"/>
                <a:cs typeface="Itim" panose="020B0604020202020204" charset="-34"/>
              </a:rPr>
              <a:t>a</a:t>
            </a:r>
            <a:r>
              <a:rPr lang="en" sz="3600" dirty="0" smtClean="0">
                <a:latin typeface="Itim" panose="020B0604020202020204" charset="-34"/>
                <a:cs typeface="Itim" panose="020B0604020202020204" charset="-34"/>
              </a:rPr>
              <a:t>rta para as pessoas de boa vontande em um mundo cheio de barreiras e divisões…” </a:t>
            </a:r>
            <a:endParaRPr sz="3600" dirty="0">
              <a:latin typeface="Itim" panose="020B0604020202020204" charset="-34"/>
              <a:cs typeface="Itim" panose="020B0604020202020204" charset="-34"/>
            </a:endParaRPr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6786451" y="525456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1220925" y="1970723"/>
            <a:ext cx="3362836" cy="200329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4979105" y="495680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Imagem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446539" y="0"/>
            <a:ext cx="2968534" cy="16387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3" name="Picture 2" descr="CNBB - Regional Oest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24" y="4256424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-77052" y="107782"/>
            <a:ext cx="6927557" cy="4519256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2800" b="1" i="1" dirty="0">
                <a:solidFill>
                  <a:srgbClr val="FF0000"/>
                </a:solidFill>
              </a:rPr>
              <a:t>Espiritualidade da comunhão</a:t>
            </a:r>
            <a:r>
              <a:rPr lang="pt-BR" sz="2800" i="1" dirty="0"/>
              <a:t> </a:t>
            </a:r>
            <a:r>
              <a:rPr lang="pt-BR" sz="2800" dirty="0"/>
              <a:t>é saber "criar espaço" para o irmão, levando "os fardos uns dos outros" (</a:t>
            </a:r>
            <a:r>
              <a:rPr lang="pt-BR" sz="2800" i="1" dirty="0" err="1"/>
              <a:t>Gl</a:t>
            </a:r>
            <a:r>
              <a:rPr lang="pt-BR" sz="2800" i="1" dirty="0"/>
              <a:t> </a:t>
            </a:r>
            <a:r>
              <a:rPr lang="pt-BR" sz="2800" dirty="0"/>
              <a:t>6, 2) e rejeitando as tentações egoístas que sempre nos insidiam e geram competição, arrivismo, suspeitas, ciúmes. Não haja ilusões! Sem esta caminhada espiritual, de pouco servirão os instrumentos exteriores da comunhão. Revelar-se-iam mais como estruturas sem alma, máscaras de comunhão, do que como vias para a sua expressão e crescimento" </a:t>
            </a:r>
          </a:p>
          <a:p>
            <a:pPr marL="15240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45828" y="1152533"/>
            <a:ext cx="3120827" cy="170151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2" descr="João Paulo II: cem anos do primeiro 'papa pop' – Bad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66" y="3086496"/>
            <a:ext cx="1991150" cy="15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embre empenho de João Paulo II no diálogo inter-religi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6" y="134912"/>
            <a:ext cx="1869239" cy="1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45828" y="1152533"/>
            <a:ext cx="3120827" cy="17015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262326" y="134912"/>
            <a:ext cx="66406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síntese, portanto</a:t>
            </a:r>
            <a:r>
              <a:rPr lang="pt-BR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/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espiritualidade de comunhão </a:t>
            </a:r>
            <a:endParaRPr lang="pt-BR" sz="3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significa </a:t>
            </a:r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compartilhar em conjunto o caminho rumo à unidade na profissão de fé íntegra, nos sacramentos e no ministério eclesiástico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João Paulo II: cem anos do primeiro 'papa pop' – Bad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48" y="2859071"/>
            <a:ext cx="2300989" cy="17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embre empenho de João Paulo II no diálogo inter-religi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6" y="134912"/>
            <a:ext cx="1869239" cy="1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9C8D586-1ECD-4981-BED2-97336112C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"/>
            <a:ext cx="9143999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Imagem 4" descr="Uma imagem contendo ao ar livre, praia, guarda-chuva, areia&#10;&#10;Descrição gerada com muito alta confiança">
            <a:extLst>
              <a:ext uri="{FF2B5EF4-FFF2-40B4-BE49-F238E27FC236}">
                <a16:creationId xmlns="" xmlns:a16="http://schemas.microsoft.com/office/drawing/2014/main" id="{8E9F0DC5-AAF8-42F5-9CCC-990B80B23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37" r="4384"/>
          <a:stretch/>
        </p:blipFill>
        <p:spPr>
          <a:xfrm>
            <a:off x="1" y="8"/>
            <a:ext cx="4549877" cy="514349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72633D4-A570-47C2-8093-37EFD96C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157" y="-4831"/>
            <a:ext cx="4513838" cy="2876349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pt-BR" sz="2850" b="1" dirty="0">
                <a:solidFill>
                  <a:srgbClr val="C00000"/>
                </a:solidFill>
                <a:ea typeface="+mn-lt"/>
                <a:cs typeface="+mn-lt"/>
              </a:rPr>
              <a:t>O caminho não escolhe os pés.</a:t>
            </a:r>
            <a:endParaRPr lang="en-US" sz="2850">
              <a:solidFill>
                <a:srgbClr val="C00000"/>
              </a:solidFill>
              <a:ea typeface="+mn-lt"/>
              <a:cs typeface="+mn-lt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pt-BR" sz="2850" b="1" dirty="0">
                <a:solidFill>
                  <a:srgbClr val="C00000"/>
                </a:solidFill>
                <a:ea typeface="+mn-lt"/>
                <a:cs typeface="+mn-lt"/>
              </a:rPr>
              <a:t>Mas os pés escolhem o caminho.</a:t>
            </a:r>
            <a:endParaRPr lang="en-US" sz="2850">
              <a:solidFill>
                <a:srgbClr val="C00000"/>
              </a:solidFill>
              <a:ea typeface="+mn-lt"/>
              <a:cs typeface="+mn-lt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pt-BR" sz="2850" b="1" dirty="0">
                <a:ea typeface="+mn-lt"/>
                <a:cs typeface="+mn-lt"/>
              </a:rPr>
              <a:t>Os pés esperam o desejo. </a:t>
            </a:r>
            <a:endParaRPr lang="en-US" sz="2850">
              <a:ea typeface="+mn-lt"/>
              <a:cs typeface="+mn-lt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pt-BR" sz="2850" b="1" dirty="0">
                <a:ea typeface="+mn-lt"/>
                <a:cs typeface="+mn-lt"/>
              </a:rPr>
              <a:t>O desejo se entrega ao tempo.</a:t>
            </a:r>
            <a:endParaRPr lang="en-US" sz="2850">
              <a:ea typeface="+mn-lt"/>
              <a:cs typeface="+mn-lt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pt-BR" sz="2850" b="1" dirty="0">
                <a:ea typeface="+mn-lt"/>
                <a:cs typeface="+mn-lt"/>
              </a:rPr>
              <a:t>O tempo não espera.</a:t>
            </a:r>
            <a:endParaRPr lang="en-US" sz="2850">
              <a:ea typeface="+mn-lt"/>
              <a:cs typeface="+mn-lt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pt-BR" sz="2850" b="1" dirty="0">
                <a:ea typeface="+mn-lt"/>
                <a:cs typeface="+mn-lt"/>
              </a:rPr>
              <a:t>O tempo brinca, sem pressa.</a:t>
            </a:r>
            <a:endParaRPr lang="en-US" sz="2850">
              <a:ea typeface="+mn-lt"/>
              <a:cs typeface="+mn-lt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pt-BR" sz="2100" b="1" dirty="0"/>
              <a:t>(Paula </a:t>
            </a:r>
            <a:r>
              <a:rPr lang="pt-BR" sz="2100" b="1" dirty="0" err="1"/>
              <a:t>Santisteban</a:t>
            </a:r>
            <a:r>
              <a:rPr lang="pt-BR" sz="2100" b="1" dirty="0"/>
              <a:t>)</a:t>
            </a:r>
          </a:p>
          <a:p>
            <a:pPr marL="0" indent="0" algn="ctr">
              <a:buNone/>
            </a:pPr>
            <a:endParaRPr lang="pt-BR" sz="135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F001A23-2767-4A31-BD30-56112DE952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6BD30CE-7C6B-4C5B-8206-2A912062D6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buClrTx/>
                <a:defRPr/>
              </a:pPr>
              <a:endParaRPr lang="en-US" sz="1500" dirty="0">
                <a:solidFill>
                  <a:prstClr val="white"/>
                </a:solidFill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FA45EC6-AD58-4CAF-846D-46D82B614D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8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5118BA95-03E7-41B7-B442-0AF8C0A7F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3EDB40-1F21-4655-90A7-2FA5BE71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004" y="343142"/>
            <a:ext cx="4410185" cy="52820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Setor Campanhas da </a:t>
            </a:r>
            <a:r>
              <a:rPr lang="pt-BR" b="1" dirty="0" smtClean="0"/>
              <a:t>CNBB</a:t>
            </a:r>
            <a:endParaRPr lang="pt-BR" b="1" dirty="0"/>
          </a:p>
        </p:txBody>
      </p:sp>
      <p:pic>
        <p:nvPicPr>
          <p:cNvPr id="4" name="Imagem 4" descr="Desenho de uma pessoa&#10;&#10;Descrição gerada com alta confiança">
            <a:extLst>
              <a:ext uri="{FF2B5EF4-FFF2-40B4-BE49-F238E27FC236}">
                <a16:creationId xmlns="" xmlns:a16="http://schemas.microsoft.com/office/drawing/2014/main" id="{2A41D007-2C84-4A1E-AC1B-FE2A4BEF1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795528" y="1261872"/>
            <a:ext cx="2626614" cy="2626614"/>
          </a:xfrm>
          <a:custGeom>
            <a:avLst/>
            <a:gdLst>
              <a:gd name="connsiteX0" fmla="*/ 1751076 w 3502152"/>
              <a:gd name="connsiteY0" fmla="*/ 196996 h 3502152"/>
              <a:gd name="connsiteX1" fmla="*/ 3305156 w 3502152"/>
              <a:gd name="connsiteY1" fmla="*/ 1751076 h 3502152"/>
              <a:gd name="connsiteX2" fmla="*/ 1751076 w 3502152"/>
              <a:gd name="connsiteY2" fmla="*/ 3305156 h 3502152"/>
              <a:gd name="connsiteX3" fmla="*/ 196996 w 3502152"/>
              <a:gd name="connsiteY3" fmla="*/ 1751076 h 3502152"/>
              <a:gd name="connsiteX4" fmla="*/ 1751076 w 3502152"/>
              <a:gd name="connsiteY4" fmla="*/ 196996 h 3502152"/>
              <a:gd name="connsiteX5" fmla="*/ 1751076 w 3502152"/>
              <a:gd name="connsiteY5" fmla="*/ 153219 h 3502152"/>
              <a:gd name="connsiteX6" fmla="*/ 153219 w 3502152"/>
              <a:gd name="connsiteY6" fmla="*/ 1751076 h 3502152"/>
              <a:gd name="connsiteX7" fmla="*/ 1751076 w 3502152"/>
              <a:gd name="connsiteY7" fmla="*/ 3348933 h 3502152"/>
              <a:gd name="connsiteX8" fmla="*/ 3348933 w 3502152"/>
              <a:gd name="connsiteY8" fmla="*/ 1751076 h 3502152"/>
              <a:gd name="connsiteX9" fmla="*/ 1751076 w 3502152"/>
              <a:gd name="connsiteY9" fmla="*/ 153219 h 3502152"/>
              <a:gd name="connsiteX10" fmla="*/ 1751076 w 3502152"/>
              <a:gd name="connsiteY10" fmla="*/ 0 h 3502152"/>
              <a:gd name="connsiteX11" fmla="*/ 3502152 w 3502152"/>
              <a:gd name="connsiteY11" fmla="*/ 1751076 h 3502152"/>
              <a:gd name="connsiteX12" fmla="*/ 1751076 w 3502152"/>
              <a:gd name="connsiteY12" fmla="*/ 3502152 h 3502152"/>
              <a:gd name="connsiteX13" fmla="*/ 0 w 3502152"/>
              <a:gd name="connsiteY13" fmla="*/ 1751076 h 3502152"/>
              <a:gd name="connsiteX14" fmla="*/ 1751076 w 3502152"/>
              <a:gd name="connsiteY14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2152" h="3502152">
                <a:moveTo>
                  <a:pt x="1751076" y="196996"/>
                </a:moveTo>
                <a:cubicBezTo>
                  <a:pt x="2609371" y="196996"/>
                  <a:pt x="3305156" y="892781"/>
                  <a:pt x="3305156" y="1751076"/>
                </a:cubicBezTo>
                <a:cubicBezTo>
                  <a:pt x="3305156" y="2609371"/>
                  <a:pt x="2609371" y="3305156"/>
                  <a:pt x="1751076" y="3305156"/>
                </a:cubicBezTo>
                <a:cubicBezTo>
                  <a:pt x="892781" y="3305156"/>
                  <a:pt x="196996" y="2609371"/>
                  <a:pt x="196996" y="1751076"/>
                </a:cubicBezTo>
                <a:cubicBezTo>
                  <a:pt x="196996" y="892781"/>
                  <a:pt x="892781" y="196996"/>
                  <a:pt x="1751076" y="196996"/>
                </a:cubicBezTo>
                <a:close/>
                <a:moveTo>
                  <a:pt x="1751076" y="153219"/>
                </a:moveTo>
                <a:cubicBezTo>
                  <a:pt x="868604" y="153219"/>
                  <a:pt x="153219" y="868604"/>
                  <a:pt x="153219" y="1751076"/>
                </a:cubicBezTo>
                <a:cubicBezTo>
                  <a:pt x="153219" y="2633548"/>
                  <a:pt x="868604" y="3348933"/>
                  <a:pt x="1751076" y="3348933"/>
                </a:cubicBezTo>
                <a:cubicBezTo>
                  <a:pt x="2633548" y="3348933"/>
                  <a:pt x="3348933" y="2633548"/>
                  <a:pt x="3348933" y="1751076"/>
                </a:cubicBezTo>
                <a:cubicBezTo>
                  <a:pt x="3348933" y="868604"/>
                  <a:pt x="2633548" y="153219"/>
                  <a:pt x="1751076" y="153219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4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4"/>
                  <a:pt x="783983" y="0"/>
                  <a:pt x="1751076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9F78725-8B4F-43D3-B767-EB7DB0C02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4543" y="1261872"/>
            <a:ext cx="2626614" cy="2626614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9B3EAD-A2B3-42C4-927C-3455E3E69E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626708" y="2541495"/>
            <a:ext cx="2743200" cy="60512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7DAC87B-1DBD-447E-AAD5-07D9D2C26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143" y="999688"/>
            <a:ext cx="4840373" cy="3672593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2700" dirty="0">
                <a:ea typeface="+mn-lt"/>
                <a:cs typeface="+mn-lt"/>
              </a:rPr>
              <a:t>Obrigado pela atenção.</a:t>
            </a:r>
            <a:br>
              <a:rPr lang="pt-BR" sz="2700" dirty="0">
                <a:ea typeface="+mn-lt"/>
                <a:cs typeface="+mn-lt"/>
              </a:rPr>
            </a:br>
            <a:r>
              <a:rPr lang="pt-BR" sz="2700" dirty="0">
                <a:solidFill>
                  <a:srgbClr val="002060"/>
                </a:solidFill>
                <a:ea typeface="+mn-lt"/>
                <a:cs typeface="+mn-lt"/>
              </a:rPr>
              <a:t/>
            </a:r>
            <a:br>
              <a:rPr lang="pt-BR" sz="2700" dirty="0">
                <a:solidFill>
                  <a:srgbClr val="002060"/>
                </a:solidFill>
                <a:ea typeface="+mn-lt"/>
                <a:cs typeface="+mn-lt"/>
              </a:rPr>
            </a:br>
            <a:r>
              <a:rPr lang="pt-BR" sz="2700" b="1" dirty="0">
                <a:solidFill>
                  <a:srgbClr val="002060"/>
                </a:solidFill>
                <a:ea typeface="+mn-lt"/>
                <a:cs typeface="+mn-lt"/>
              </a:rPr>
              <a:t>Pe. Patriky Samuel Batista</a:t>
            </a:r>
            <a:r>
              <a:rPr lang="pt-BR" sz="2700" dirty="0">
                <a:ea typeface="+mn-lt"/>
                <a:cs typeface="+mn-lt"/>
              </a:rPr>
              <a:t/>
            </a:r>
            <a:br>
              <a:rPr lang="pt-BR" sz="2700" dirty="0">
                <a:ea typeface="+mn-lt"/>
                <a:cs typeface="+mn-lt"/>
              </a:rPr>
            </a:br>
            <a:r>
              <a:rPr lang="pt-BR" sz="2700" dirty="0">
                <a:ea typeface="+mn-lt"/>
                <a:cs typeface="+mn-lt"/>
              </a:rPr>
              <a:t/>
            </a:r>
            <a:br>
              <a:rPr lang="pt-BR" sz="2700" dirty="0">
                <a:ea typeface="+mn-lt"/>
                <a:cs typeface="+mn-lt"/>
              </a:rPr>
            </a:br>
            <a:r>
              <a:rPr lang="pt-BR" sz="2700" dirty="0">
                <a:ea typeface="+mn-lt"/>
                <a:cs typeface="+mn-lt"/>
              </a:rPr>
              <a:t>SE/Sul – Quadra 801 – Conjunto B </a:t>
            </a:r>
            <a:br>
              <a:rPr lang="pt-BR" sz="2700" dirty="0">
                <a:ea typeface="+mn-lt"/>
                <a:cs typeface="+mn-lt"/>
              </a:rPr>
            </a:br>
            <a:r>
              <a:rPr lang="pt-BR" sz="2700" dirty="0">
                <a:ea typeface="+mn-lt"/>
                <a:cs typeface="+mn-lt"/>
              </a:rPr>
              <a:t>CEP 70.200-014</a:t>
            </a:r>
            <a:br>
              <a:rPr lang="pt-BR" sz="2700" dirty="0">
                <a:ea typeface="+mn-lt"/>
                <a:cs typeface="+mn-lt"/>
              </a:rPr>
            </a:br>
            <a:r>
              <a:rPr lang="pt-BR" sz="2700" dirty="0">
                <a:ea typeface="+mn-lt"/>
                <a:cs typeface="+mn-lt"/>
              </a:rPr>
              <a:t>Brasília – </a:t>
            </a:r>
            <a:r>
              <a:rPr lang="pt-BR" sz="2700" dirty="0" smtClean="0">
                <a:ea typeface="+mn-lt"/>
                <a:cs typeface="+mn-lt"/>
              </a:rPr>
              <a:t>DF</a:t>
            </a:r>
            <a:endParaRPr lang="pt-BR" dirty="0"/>
          </a:p>
          <a:p>
            <a:pPr marL="0" indent="0" algn="ctr">
              <a:buNone/>
            </a:pPr>
            <a:r>
              <a:rPr lang="pt-BR" sz="2700" b="1" dirty="0">
                <a:ea typeface="+mn-lt"/>
                <a:cs typeface="+mn-lt"/>
              </a:rPr>
              <a:t>        </a:t>
            </a:r>
            <a:r>
              <a:rPr lang="pt-BR" sz="2700" b="1" dirty="0" err="1">
                <a:ea typeface="+mn-lt"/>
                <a:cs typeface="+mn-lt"/>
              </a:rPr>
              <a:t>Tel</a:t>
            </a:r>
            <a:r>
              <a:rPr lang="pt-BR" sz="2700" b="1" dirty="0">
                <a:ea typeface="+mn-lt"/>
                <a:cs typeface="+mn-lt"/>
              </a:rPr>
              <a:t>: </a:t>
            </a:r>
            <a:r>
              <a:rPr lang="pt-BR" sz="2700" b="1" dirty="0" smtClean="0">
                <a:ea typeface="+mn-lt"/>
                <a:cs typeface="+mn-lt"/>
              </a:rPr>
              <a:t> </a:t>
            </a:r>
            <a:r>
              <a:rPr lang="pt-BR" sz="2700" b="1" dirty="0" smtClean="0">
                <a:solidFill>
                  <a:srgbClr val="002060"/>
                </a:solidFill>
                <a:ea typeface="+mn-lt"/>
                <a:cs typeface="+mn-lt"/>
              </a:rPr>
              <a:t>(</a:t>
            </a:r>
            <a:r>
              <a:rPr lang="pt-BR" sz="2700" b="1" dirty="0">
                <a:solidFill>
                  <a:srgbClr val="002060"/>
                </a:solidFill>
                <a:ea typeface="+mn-lt"/>
                <a:cs typeface="+mn-lt"/>
              </a:rPr>
              <a:t>61) 2103-8300                     </a:t>
            </a:r>
            <a:endParaRPr lang="pt-BR" sz="2700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t-BR" sz="2700" b="1" dirty="0">
                <a:solidFill>
                  <a:srgbClr val="002060"/>
                </a:solidFill>
                <a:ea typeface="+mn-lt"/>
                <a:cs typeface="+mn-lt"/>
              </a:rPr>
              <a:t>(61) 9.8288.1919 </a:t>
            </a:r>
            <a:endParaRPr lang="pt-BR" sz="27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t-BR" sz="2700" b="1" dirty="0">
                <a:ea typeface="+mn-lt"/>
                <a:cs typeface="+mn-lt"/>
              </a:rPr>
              <a:t>(WhatsApp) </a:t>
            </a:r>
            <a:br>
              <a:rPr lang="pt-BR" sz="2700" b="1" dirty="0">
                <a:ea typeface="+mn-lt"/>
                <a:cs typeface="+mn-lt"/>
              </a:rPr>
            </a:br>
            <a:r>
              <a:rPr lang="pt-BR" sz="2700" b="1" dirty="0">
                <a:ea typeface="+mn-lt"/>
                <a:cs typeface="+mn-lt"/>
              </a:rPr>
              <a:t/>
            </a:r>
            <a:br>
              <a:rPr lang="pt-BR" sz="2700" b="1" dirty="0">
                <a:ea typeface="+mn-lt"/>
                <a:cs typeface="+mn-lt"/>
              </a:rPr>
            </a:br>
            <a:r>
              <a:rPr lang="pt-BR" sz="2700" b="1" dirty="0">
                <a:ea typeface="+mn-lt"/>
                <a:cs typeface="+mn-lt"/>
              </a:rPr>
              <a:t>campanhas@cnbb.org.br </a:t>
            </a:r>
            <a:endParaRPr lang="pt-BR" sz="2700" b="1" dirty="0"/>
          </a:p>
          <a:p>
            <a:pPr marL="0" indent="0" algn="ctr">
              <a:buNone/>
            </a:pPr>
            <a:r>
              <a:rPr lang="pt-BR" sz="2700" b="1" dirty="0"/>
              <a:t>campanhas.cnbb.org.br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81F52A-25D7-415C-8E15-66BFB3F7B3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F31CC467-05B2-44CA-A28C-2018F5094C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DF3A2CCB-9C68-497B-AFC1-78E9931528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8591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859902" y="1498850"/>
            <a:ext cx="539309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/>
              <a:t>F</a:t>
            </a:r>
            <a:r>
              <a:rPr lang="en" sz="4000" b="1" dirty="0" smtClean="0"/>
              <a:t>raternidade e diálogo </a:t>
            </a:r>
            <a:r>
              <a:rPr lang="en" sz="4000" b="1" dirty="0"/>
              <a:t/>
            </a:r>
            <a:br>
              <a:rPr lang="en" sz="4000" b="1" dirty="0"/>
            </a:br>
            <a:r>
              <a:rPr lang="en" sz="4000" b="1" dirty="0" smtClean="0"/>
              <a:t>Compromisso de amor</a:t>
            </a:r>
            <a:endParaRPr sz="4000" b="1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latin typeface="Adobe Hebrew" panose="02040503050201020203" pitchFamily="18" charset="-79"/>
                <a:ea typeface="Adobe Fangsong Std R" panose="02020400000000000000" pitchFamily="18" charset="-128"/>
                <a:cs typeface="Adobe Hebrew" panose="02040503050201020203" pitchFamily="18" charset="-79"/>
              </a:rPr>
              <a:t>Formação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latin typeface="Adobe Hebrew" panose="02040503050201020203" pitchFamily="18" charset="-79"/>
                <a:ea typeface="Adobe Fangsong Std R" panose="02020400000000000000" pitchFamily="18" charset="-128"/>
                <a:cs typeface="Adobe Hebrew" panose="02040503050201020203" pitchFamily="18" charset="-79"/>
              </a:rPr>
              <a:t>Campanha da Fraternidade Ecumênica 2021</a:t>
            </a:r>
            <a:endParaRPr i="1" dirty="0">
              <a:latin typeface="Adobe Hebrew" panose="02040503050201020203" pitchFamily="18" charset="-79"/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CNBB Logo – Conferência Nacional dos Bispos do Brasil Logo - PNG e Vetor -  Download d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8" y="2114196"/>
            <a:ext cx="988602" cy="98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IC - Conselho Nacional de Igrejas Cristãs do Brasil - Apresent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11" y="78461"/>
            <a:ext cx="1303227" cy="11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/>
          <p:nvPr/>
        </p:nvPicPr>
        <p:blipFill>
          <a:blip r:embed="rId5"/>
          <a:stretch>
            <a:fillRect/>
          </a:stretch>
        </p:blipFill>
        <p:spPr>
          <a:xfrm>
            <a:off x="3192722" y="219282"/>
            <a:ext cx="2968534" cy="16387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26" name="Picture 2" descr="CNBB - Regional Oest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86" y="478725"/>
            <a:ext cx="23717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62" y="249867"/>
            <a:ext cx="4101455" cy="717120"/>
          </a:xfrm>
        </p:spPr>
        <p:txBody>
          <a:bodyPr/>
          <a:lstStyle/>
          <a:p>
            <a:pPr algn="ctr"/>
            <a:r>
              <a:rPr lang="pt-BR" sz="4000" b="1" dirty="0" smtClean="0">
                <a:latin typeface="Itim" panose="020B0604020202020204" charset="-34"/>
                <a:cs typeface="Itim" panose="020B0604020202020204" charset="-34"/>
              </a:rPr>
              <a:t>Discipulado</a:t>
            </a:r>
            <a:endParaRPr lang="pt-BR" sz="4000" b="1" dirty="0"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08729" y="149963"/>
            <a:ext cx="3875964" cy="4558513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2000" dirty="0">
                <a:latin typeface="Itim" panose="020B0604020202020204" charset="-34"/>
                <a:cs typeface="Itim" panose="020B0604020202020204" charset="-34"/>
              </a:rPr>
              <a:t>Jesus se coloca na realidade dos discípulos e escuta com empatia</a:t>
            </a:r>
            <a:r>
              <a:rPr lang="pt-BR" sz="2000" dirty="0" smtClean="0">
                <a:latin typeface="Itim" panose="020B0604020202020204" charset="-34"/>
                <a:cs typeface="Itim" panose="020B0604020202020204" charset="-34"/>
              </a:rPr>
              <a:t>.</a:t>
            </a:r>
          </a:p>
          <a:p>
            <a:pPr marL="152400" indent="0" algn="ctr">
              <a:buNone/>
            </a:pPr>
            <a:endParaRPr lang="pt-BR" sz="2000" dirty="0" smtClean="0">
              <a:latin typeface="Itim" panose="020B0604020202020204" charset="-34"/>
              <a:cs typeface="Itim" panose="020B0604020202020204" charset="-34"/>
            </a:endParaRPr>
          </a:p>
          <a:p>
            <a:pPr marL="152400" indent="0" algn="ctr"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Traz </a:t>
            </a:r>
            <a:r>
              <a:rPr lang="pt-BR" sz="2000" b="1" dirty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para a consciência os fatos, sentimentos e necessidades</a:t>
            </a:r>
            <a:r>
              <a:rPr lang="pt-BR" sz="2000" b="1" dirty="0" smtClean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.</a:t>
            </a:r>
          </a:p>
          <a:p>
            <a:pPr marL="152400" indent="0" algn="ctr">
              <a:buNone/>
            </a:pPr>
            <a:endParaRPr lang="pt-BR" sz="2000" dirty="0" smtClean="0">
              <a:latin typeface="Itim" panose="020B0604020202020204" charset="-34"/>
              <a:cs typeface="Itim" panose="020B0604020202020204" charset="-34"/>
            </a:endParaRPr>
          </a:p>
          <a:p>
            <a:pPr marL="152400" indent="0" algn="ctr">
              <a:buNone/>
            </a:pPr>
            <a:r>
              <a:rPr lang="pt-BR" sz="2000" dirty="0" smtClean="0">
                <a:latin typeface="Itim" panose="020B0604020202020204" charset="-34"/>
                <a:cs typeface="Itim" panose="020B0604020202020204" charset="-34"/>
              </a:rPr>
              <a:t>Amplia </a:t>
            </a:r>
            <a:r>
              <a:rPr lang="pt-BR" sz="2000" dirty="0">
                <a:latin typeface="Itim" panose="020B0604020202020204" charset="-34"/>
                <a:cs typeface="Itim" panose="020B0604020202020204" charset="-34"/>
              </a:rPr>
              <a:t>o olhar.  </a:t>
            </a:r>
            <a:endParaRPr lang="pt-BR" sz="2000" dirty="0" smtClean="0">
              <a:latin typeface="Itim" panose="020B0604020202020204" charset="-34"/>
              <a:cs typeface="Itim" panose="020B0604020202020204" charset="-34"/>
            </a:endParaRPr>
          </a:p>
          <a:p>
            <a:pPr marL="152400" indent="0" algn="ctr">
              <a:buNone/>
            </a:pPr>
            <a:endParaRPr lang="pt-BR" sz="2000" b="1" dirty="0" smtClean="0">
              <a:solidFill>
                <a:srgbClr val="C00000"/>
              </a:solidFill>
              <a:latin typeface="Itim" panose="020B0604020202020204" charset="-34"/>
              <a:cs typeface="Itim" panose="020B0604020202020204" charset="-34"/>
            </a:endParaRPr>
          </a:p>
          <a:p>
            <a:pPr marL="152400" indent="0" algn="ctr"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Responde </a:t>
            </a:r>
            <a:r>
              <a:rPr lang="pt-BR" sz="2000" b="1" dirty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ao pedido. </a:t>
            </a:r>
          </a:p>
          <a:p>
            <a:pPr marL="152400" indent="0" algn="ctr">
              <a:buNone/>
            </a:pPr>
            <a:endParaRPr lang="pt-BR" sz="2000" dirty="0">
              <a:latin typeface="Itim" panose="020B0604020202020204" charset="-34"/>
              <a:cs typeface="Itim" panose="020B0604020202020204" charset="-34"/>
            </a:endParaRPr>
          </a:p>
          <a:p>
            <a:pPr marL="152400" indent="0" algn="ctr">
              <a:buNone/>
            </a:pPr>
            <a:r>
              <a:rPr lang="pt-BR" sz="2000" dirty="0" smtClean="0">
                <a:latin typeface="Itim" panose="020B0604020202020204" charset="-34"/>
                <a:cs typeface="Itim" panose="020B0604020202020204" charset="-34"/>
              </a:rPr>
              <a:t>Diálogo que faz o coração arder e desperta o desejo de conviver</a:t>
            </a:r>
          </a:p>
          <a:p>
            <a:pPr marL="152400" indent="0" algn="ctr">
              <a:buNone/>
            </a:pPr>
            <a:endParaRPr lang="pt-BR" sz="2000" dirty="0">
              <a:latin typeface="Itim" panose="020B0604020202020204" charset="-34"/>
              <a:cs typeface="Itim" panose="020B0604020202020204" charset="-34"/>
            </a:endParaRPr>
          </a:p>
          <a:p>
            <a:pPr marL="152400" indent="0" algn="ctr"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Reconhecer Jesus é um convite à mesa</a:t>
            </a:r>
            <a:endParaRPr lang="pt-BR" sz="2000" b="1" dirty="0">
              <a:solidFill>
                <a:srgbClr val="C00000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  <p:grpSp>
        <p:nvGrpSpPr>
          <p:cNvPr id="5" name="Google Shape;914;p32"/>
          <p:cNvGrpSpPr/>
          <p:nvPr/>
        </p:nvGrpSpPr>
        <p:grpSpPr>
          <a:xfrm flipH="1">
            <a:off x="173462" y="746460"/>
            <a:ext cx="3933762" cy="290929"/>
            <a:chOff x="4345425" y="2175475"/>
            <a:chExt cx="800750" cy="176025"/>
          </a:xfrm>
        </p:grpSpPr>
        <p:sp>
          <p:nvSpPr>
            <p:cNvPr id="6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314" name="Picture 2" descr="Testemunho de um Peregrino de Emaús « AlexandreRangel.TEO.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06" y="84382"/>
            <a:ext cx="1179015" cy="11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 caminho de Emaús - Pregações e Estudos Bíbl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3" y="1567781"/>
            <a:ext cx="4154993" cy="27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NBB - Regional Oest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2" y="4335007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18785" y="190696"/>
            <a:ext cx="7768680" cy="717120"/>
          </a:xfrm>
        </p:spPr>
        <p:txBody>
          <a:bodyPr/>
          <a:lstStyle/>
          <a:p>
            <a:pPr algn="ctr"/>
            <a:r>
              <a:rPr lang="pt-BR" sz="4000" dirty="0" smtClean="0">
                <a:latin typeface="Itim" panose="020B0604020202020204" charset="-34"/>
                <a:cs typeface="Itim" panose="020B0604020202020204" charset="-34"/>
              </a:rPr>
              <a:t>Ficou com eles, abriram </a:t>
            </a:r>
            <a:br>
              <a:rPr lang="pt-BR" sz="4000" dirty="0" smtClean="0">
                <a:latin typeface="Itim" panose="020B0604020202020204" charset="-34"/>
                <a:cs typeface="Itim" panose="020B0604020202020204" charset="-34"/>
              </a:rPr>
            </a:br>
            <a:r>
              <a:rPr lang="pt-BR" sz="4000" dirty="0" smtClean="0">
                <a:latin typeface="Itim" panose="020B0604020202020204" charset="-34"/>
                <a:cs typeface="Itim" panose="020B0604020202020204" charset="-34"/>
              </a:rPr>
              <a:t>os </a:t>
            </a:r>
            <a:r>
              <a:rPr lang="pt-BR" sz="4000" dirty="0" smtClean="0">
                <a:solidFill>
                  <a:srgbClr val="00B050"/>
                </a:solidFill>
                <a:latin typeface="Itim" panose="020B0604020202020204" charset="-34"/>
                <a:cs typeface="Itim" panose="020B0604020202020204" charset="-34"/>
              </a:rPr>
              <a:t>olhos </a:t>
            </a:r>
            <a:r>
              <a:rPr lang="pt-BR" sz="4000" dirty="0" smtClean="0">
                <a:latin typeface="Itim" panose="020B0604020202020204" charset="-34"/>
                <a:cs typeface="Itim" panose="020B0604020202020204" charset="-34"/>
              </a:rPr>
              <a:t>e o reconheceram </a:t>
            </a:r>
            <a:endParaRPr lang="pt-BR" sz="4000" dirty="0"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9895" y="494047"/>
            <a:ext cx="8925997" cy="3905741"/>
          </a:xfrm>
        </p:spPr>
        <p:txBody>
          <a:bodyPr/>
          <a:lstStyle/>
          <a:p>
            <a:endParaRPr lang="pt-BR" sz="3600" dirty="0" smtClean="0">
              <a:latin typeface="Itim" panose="020B0604020202020204" charset="-34"/>
              <a:cs typeface="Itim" panose="020B0604020202020204" charset="-34"/>
            </a:endParaRPr>
          </a:p>
          <a:p>
            <a:endParaRPr lang="pt-BR" sz="3600" dirty="0" smtClean="0">
              <a:latin typeface="Itim" panose="020B0604020202020204" charset="-34"/>
              <a:cs typeface="Itim" panose="020B0604020202020204" charset="-34"/>
            </a:endParaRPr>
          </a:p>
          <a:p>
            <a:r>
              <a:rPr lang="pt-BR" sz="3600" dirty="0" smtClean="0">
                <a:latin typeface="Itim" panose="020B0604020202020204" charset="-34"/>
                <a:cs typeface="Itim" panose="020B0604020202020204" charset="-34"/>
              </a:rPr>
              <a:t>Paz Romana (fora)</a:t>
            </a:r>
          </a:p>
          <a:p>
            <a:r>
              <a:rPr lang="pt-BR" sz="3600" dirty="0" smtClean="0">
                <a:latin typeface="Itim" panose="020B0604020202020204" charset="-34"/>
                <a:cs typeface="Itim" panose="020B0604020202020204" charset="-34"/>
              </a:rPr>
              <a:t>Cristãos</a:t>
            </a:r>
            <a:r>
              <a:rPr lang="pt-BR" sz="3600" dirty="0" smtClean="0">
                <a:solidFill>
                  <a:srgbClr val="0070C0"/>
                </a:solidFill>
                <a:latin typeface="Itim" panose="020B0604020202020204" charset="-34"/>
                <a:cs typeface="Itim" panose="020B0604020202020204" charset="-34"/>
              </a:rPr>
              <a:t>: judeus </a:t>
            </a:r>
            <a:r>
              <a:rPr lang="pt-BR" sz="3600" dirty="0" smtClean="0">
                <a:latin typeface="Itim" panose="020B0604020202020204" charset="-34"/>
                <a:cs typeface="Itim" panose="020B0604020202020204" charset="-34"/>
              </a:rPr>
              <a:t>X </a:t>
            </a:r>
            <a:r>
              <a:rPr lang="pt-BR" sz="3600" dirty="0" smtClean="0">
                <a:solidFill>
                  <a:srgbClr val="0070C0"/>
                </a:solidFill>
                <a:latin typeface="Itim" panose="020B0604020202020204" charset="-34"/>
                <a:cs typeface="Itim" panose="020B0604020202020204" charset="-34"/>
              </a:rPr>
              <a:t>gentios </a:t>
            </a:r>
            <a:r>
              <a:rPr lang="pt-BR" sz="3600" dirty="0" smtClean="0">
                <a:latin typeface="Itim" panose="020B0604020202020204" charset="-34"/>
                <a:cs typeface="Itim" panose="020B0604020202020204" charset="-34"/>
              </a:rPr>
              <a:t>(dentro)</a:t>
            </a:r>
          </a:p>
          <a:p>
            <a:pPr marL="152400" indent="0">
              <a:buNone/>
            </a:pPr>
            <a:endParaRPr lang="pt-BR" sz="3600" dirty="0" smtClean="0">
              <a:latin typeface="Itim" panose="020B0604020202020204" charset="-34"/>
              <a:cs typeface="Itim" panose="020B0604020202020204" charset="-34"/>
            </a:endParaRPr>
          </a:p>
          <a:p>
            <a:r>
              <a:rPr lang="pt-BR" sz="3600" dirty="0" smtClean="0">
                <a:latin typeface="Itim" panose="020B0604020202020204" charset="-34"/>
                <a:cs typeface="Itim" panose="020B0604020202020204" charset="-34"/>
              </a:rPr>
              <a:t>Assumir o Evangelho – Novo estilo de vida</a:t>
            </a:r>
          </a:p>
          <a:p>
            <a:r>
              <a:rPr lang="pt-BR" sz="3600" dirty="0" smtClean="0">
                <a:latin typeface="Itim" panose="020B0604020202020204" charset="-34"/>
                <a:cs typeface="Itim" panose="020B0604020202020204" charset="-34"/>
              </a:rPr>
              <a:t>Unidade na diversidade de carismas </a:t>
            </a:r>
            <a:endParaRPr lang="pt-BR" sz="1600" dirty="0" smtClean="0">
              <a:latin typeface="Itim" panose="020B0604020202020204" charset="-34"/>
              <a:cs typeface="Itim" panose="020B0604020202020204" charset="-34"/>
            </a:endParaRPr>
          </a:p>
          <a:p>
            <a:endParaRPr lang="pt-BR" sz="3600" dirty="0">
              <a:latin typeface="Itim" panose="020B0604020202020204" charset="-34"/>
              <a:cs typeface="Itim" panose="020B0604020202020204" charset="-34"/>
            </a:endParaRPr>
          </a:p>
        </p:txBody>
      </p:sp>
      <p:grpSp>
        <p:nvGrpSpPr>
          <p:cNvPr id="5" name="Google Shape;914;p32"/>
          <p:cNvGrpSpPr/>
          <p:nvPr/>
        </p:nvGrpSpPr>
        <p:grpSpPr>
          <a:xfrm flipH="1">
            <a:off x="0" y="1160531"/>
            <a:ext cx="6216598" cy="290929"/>
            <a:chOff x="4345425" y="2175475"/>
            <a:chExt cx="800750" cy="176025"/>
          </a:xfrm>
        </p:grpSpPr>
        <p:sp>
          <p:nvSpPr>
            <p:cNvPr id="6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434" name="Picture 2" descr="Os discípulos de Emaús e o caminho para a Cura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14" y="278559"/>
            <a:ext cx="2512786" cy="17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914;p32"/>
          <p:cNvGrpSpPr/>
          <p:nvPr/>
        </p:nvGrpSpPr>
        <p:grpSpPr>
          <a:xfrm flipH="1">
            <a:off x="520519" y="2446917"/>
            <a:ext cx="6216598" cy="290929"/>
            <a:chOff x="4345425" y="2175475"/>
            <a:chExt cx="800750" cy="176025"/>
          </a:xfrm>
        </p:grpSpPr>
        <p:sp>
          <p:nvSpPr>
            <p:cNvPr id="9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14;p32"/>
          <p:cNvGrpSpPr/>
          <p:nvPr/>
        </p:nvGrpSpPr>
        <p:grpSpPr>
          <a:xfrm flipH="1">
            <a:off x="617174" y="3953376"/>
            <a:ext cx="6216598" cy="290929"/>
            <a:chOff x="4345425" y="2175475"/>
            <a:chExt cx="800750" cy="176025"/>
          </a:xfrm>
        </p:grpSpPr>
        <p:sp>
          <p:nvSpPr>
            <p:cNvPr id="12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2" descr="CNBB - Regional Oest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24" y="4256424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Inspiração bíblica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4058" y="1355925"/>
            <a:ext cx="7704000" cy="3440100"/>
          </a:xfrm>
        </p:spPr>
        <p:txBody>
          <a:bodyPr/>
          <a:lstStyle/>
          <a:p>
            <a:pPr marL="152400" indent="0">
              <a:buNone/>
            </a:pPr>
            <a:r>
              <a:rPr lang="pt-BR" sz="4000" dirty="0" smtClean="0">
                <a:latin typeface="Itim" panose="020B0604020202020204" charset="-34"/>
                <a:cs typeface="Itim" panose="020B0604020202020204" charset="-34"/>
              </a:rPr>
              <a:t>“ De fato, ele é a nossa paz: de dois povos fez um só, em sua  carne </a:t>
            </a:r>
            <a:r>
              <a:rPr lang="pt-BR" sz="4000" dirty="0" smtClean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derrubando o muro da inimizade </a:t>
            </a:r>
            <a:r>
              <a:rPr lang="pt-BR" sz="4000" dirty="0" smtClean="0">
                <a:latin typeface="Itim" panose="020B0604020202020204" charset="-34"/>
                <a:cs typeface="Itim" panose="020B0604020202020204" charset="-34"/>
              </a:rPr>
              <a:t>que os separava.”</a:t>
            </a:r>
          </a:p>
          <a:p>
            <a:pPr marL="152400" indent="0">
              <a:buNone/>
            </a:pPr>
            <a:r>
              <a:rPr lang="pt-BR" sz="4000" dirty="0">
                <a:latin typeface="Itim" panose="020B0604020202020204" charset="-34"/>
                <a:cs typeface="Itim" panose="020B0604020202020204" charset="-34"/>
              </a:rPr>
              <a:t>	</a:t>
            </a:r>
            <a:r>
              <a:rPr lang="pt-BR" sz="4000" dirty="0" smtClean="0">
                <a:latin typeface="Itim" panose="020B0604020202020204" charset="-34"/>
                <a:cs typeface="Itim" panose="020B0604020202020204" charset="-34"/>
              </a:rPr>
              <a:t>				(</a:t>
            </a:r>
            <a:r>
              <a:rPr lang="pt-BR" sz="4000" dirty="0" err="1" smtClean="0">
                <a:latin typeface="Itim" panose="020B0604020202020204" charset="-34"/>
                <a:cs typeface="Itim" panose="020B0604020202020204" charset="-34"/>
              </a:rPr>
              <a:t>Ef</a:t>
            </a:r>
            <a:r>
              <a:rPr lang="pt-BR" sz="4000" dirty="0" smtClean="0">
                <a:latin typeface="Itim" panose="020B0604020202020204" charset="-34"/>
                <a:cs typeface="Itim" panose="020B0604020202020204" charset="-34"/>
              </a:rPr>
              <a:t> 2,14)</a:t>
            </a:r>
            <a:endParaRPr lang="pt-BR" sz="4000" dirty="0">
              <a:latin typeface="Itim" panose="020B0604020202020204" charset="-34"/>
              <a:cs typeface="Itim" panose="020B0604020202020204" charset="-34"/>
            </a:endParaRPr>
          </a:p>
        </p:txBody>
      </p:sp>
      <p:pic>
        <p:nvPicPr>
          <p:cNvPr id="4" name="Picture 2" descr="CNBB - Regional Oest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24" y="4256424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15942"/>
            <a:ext cx="7704000" cy="360000"/>
          </a:xfrm>
        </p:spPr>
        <p:txBody>
          <a:bodyPr/>
          <a:lstStyle/>
          <a:p>
            <a:pPr algn="ctr"/>
            <a:r>
              <a:rPr lang="pt-BR" dirty="0"/>
              <a:t>O MURO DIVISOR DO PÁTIO DOS GENTIOS NO TEMPLO DE HERODES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1998" y="1424809"/>
            <a:ext cx="8302887" cy="3718691"/>
          </a:xfrm>
        </p:spPr>
        <p:txBody>
          <a:bodyPr/>
          <a:lstStyle/>
          <a:p>
            <a:pPr algn="just"/>
            <a:r>
              <a:rPr lang="pt-BR" sz="2900" dirty="0" smtClean="0"/>
              <a:t>Os gentios </a:t>
            </a:r>
            <a:r>
              <a:rPr lang="pt-BR" sz="2900" dirty="0"/>
              <a:t>eram fisicamente proibidos de acessar os pátios internos do templo por</a:t>
            </a:r>
            <a:r>
              <a:rPr lang="pt-BR" sz="2900" b="1" dirty="0">
                <a:solidFill>
                  <a:srgbClr val="C00000"/>
                </a:solidFill>
              </a:rPr>
              <a:t> uma barreira de 1,4 metro de altura </a:t>
            </a:r>
            <a:r>
              <a:rPr lang="pt-BR" sz="2900" b="1" dirty="0" smtClean="0">
                <a:solidFill>
                  <a:srgbClr val="C00000"/>
                </a:solidFill>
              </a:rPr>
              <a:t> </a:t>
            </a:r>
          </a:p>
          <a:p>
            <a:pPr marL="152400" indent="0">
              <a:buNone/>
            </a:pPr>
            <a:endParaRPr lang="pt-BR" sz="2900" dirty="0" smtClean="0"/>
          </a:p>
          <a:p>
            <a:pPr algn="just"/>
            <a:r>
              <a:rPr lang="pt-BR" sz="2900" dirty="0" smtClean="0"/>
              <a:t>Flávio </a:t>
            </a:r>
            <a:r>
              <a:rPr lang="pt-BR" sz="2900" dirty="0"/>
              <a:t>Josefo informa que </a:t>
            </a:r>
            <a:r>
              <a:rPr lang="pt-BR" sz="2900" dirty="0" smtClean="0"/>
              <a:t>haviam </a:t>
            </a:r>
            <a:r>
              <a:rPr lang="pt-BR" sz="2900" b="1" dirty="0" smtClean="0">
                <a:solidFill>
                  <a:srgbClr val="C00000"/>
                </a:solidFill>
              </a:rPr>
              <a:t>13 </a:t>
            </a:r>
            <a:r>
              <a:rPr lang="pt-BR" sz="2900" b="1" dirty="0">
                <a:solidFill>
                  <a:srgbClr val="C00000"/>
                </a:solidFill>
              </a:rPr>
              <a:t>placas de pedra </a:t>
            </a:r>
            <a:r>
              <a:rPr lang="pt-BR" sz="2900" dirty="0"/>
              <a:t>com inscrições em grego e em latim foram colocadas ao longo da barreira, advertindo os gentios </a:t>
            </a:r>
            <a:r>
              <a:rPr lang="pt-BR" sz="2900" dirty="0" smtClean="0"/>
              <a:t>para que </a:t>
            </a:r>
            <a:r>
              <a:rPr lang="pt-BR" sz="2900" dirty="0"/>
              <a:t>não entrassem</a:t>
            </a:r>
            <a:r>
              <a:rPr lang="pt-BR" sz="2900" dirty="0" smtClean="0"/>
              <a:t>.</a:t>
            </a:r>
          </a:p>
          <a:p>
            <a:endParaRPr lang="pt-BR" dirty="0"/>
          </a:p>
        </p:txBody>
      </p:sp>
      <p:pic>
        <p:nvPicPr>
          <p:cNvPr id="4" name="Picture 2" descr="CNBB - Regional Oest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24" y="4256424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856" y="125472"/>
            <a:ext cx="7704000" cy="542736"/>
          </a:xfrm>
        </p:spPr>
        <p:txBody>
          <a:bodyPr/>
          <a:lstStyle/>
          <a:p>
            <a:r>
              <a:rPr lang="pt-BR" dirty="0" smtClean="0"/>
              <a:t>Nas palavras de Flávio Josefo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30040" y="808416"/>
            <a:ext cx="4922520" cy="3440100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2800" dirty="0"/>
              <a:t>“Havia uma divisão feita de pedra (…). Sua construção era muito elegante; sobre ela, ficavam pilares, em distâncias iguais entre um e outro, </a:t>
            </a:r>
            <a:r>
              <a:rPr lang="pt-BR" sz="2800" b="1" dirty="0">
                <a:solidFill>
                  <a:srgbClr val="C00000"/>
                </a:solidFill>
              </a:rPr>
              <a:t>anunciando a lei de pureza</a:t>
            </a:r>
            <a:r>
              <a:rPr lang="pt-BR" sz="2800" dirty="0"/>
              <a:t>, em grego e em outras letras romanas, dizendo que </a:t>
            </a:r>
            <a:r>
              <a:rPr lang="pt-BR" sz="2800" b="1" dirty="0">
                <a:solidFill>
                  <a:srgbClr val="C00000"/>
                </a:solidFill>
              </a:rPr>
              <a:t>‘nenhum estrangeiro deveria entrar no santuário’” </a:t>
            </a:r>
            <a:r>
              <a:rPr lang="pt-BR" sz="1400" dirty="0"/>
              <a:t>(Guerras, 5.5.2).</a:t>
            </a:r>
          </a:p>
          <a:p>
            <a:endParaRPr lang="pt-BR" dirty="0"/>
          </a:p>
        </p:txBody>
      </p:sp>
      <p:pic>
        <p:nvPicPr>
          <p:cNvPr id="23554" name="Picture 2" descr="Neo-ateísmo Delirante: O historiador Flávio Josefo falou sobre Jesu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7" y="912192"/>
            <a:ext cx="2760143" cy="40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NBB - Regional Oest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15" y="125472"/>
            <a:ext cx="1501568" cy="5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454" y="110367"/>
            <a:ext cx="7704000" cy="3600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Fragmento da placa 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5076" y="781714"/>
            <a:ext cx="5292180" cy="3440100"/>
          </a:xfrm>
        </p:spPr>
        <p:txBody>
          <a:bodyPr/>
          <a:lstStyle/>
          <a:p>
            <a:pPr marL="152400" indent="0" algn="ctr">
              <a:buNone/>
            </a:pPr>
            <a:r>
              <a:rPr lang="pt-BR" sz="3600" b="1" dirty="0" smtClean="0">
                <a:latin typeface="Itim" panose="020B0604020202020204" charset="-34"/>
                <a:cs typeface="Itim" panose="020B0604020202020204" charset="-34"/>
              </a:rPr>
              <a:t>“</a:t>
            </a:r>
            <a:r>
              <a:rPr lang="pt-BR" sz="3600" b="1" dirty="0">
                <a:latin typeface="Itim" panose="020B0604020202020204" charset="-34"/>
                <a:cs typeface="Itim" panose="020B0604020202020204" charset="-34"/>
              </a:rPr>
              <a:t>Nenhum estrangeiro tem permissão de entrar na balaustrada em torno do santuário e do pátio. </a:t>
            </a:r>
            <a:r>
              <a:rPr lang="pt-BR" sz="3600" b="1" dirty="0">
                <a:solidFill>
                  <a:srgbClr val="C00000"/>
                </a:solidFill>
                <a:latin typeface="Itim" panose="020B0604020202020204" charset="-34"/>
                <a:cs typeface="Itim" panose="020B0604020202020204" charset="-34"/>
              </a:rPr>
              <a:t>Quem for pego, será responsável por sua decorrente morte</a:t>
            </a:r>
            <a:r>
              <a:rPr lang="pt-BR" sz="3600" b="1" dirty="0">
                <a:latin typeface="Itim" panose="020B0604020202020204" charset="-34"/>
                <a:cs typeface="Itim" panose="020B0604020202020204" charset="-34"/>
              </a:rPr>
              <a:t>”.</a:t>
            </a:r>
          </a:p>
          <a:p>
            <a:endParaRPr lang="pt-BR" dirty="0"/>
          </a:p>
        </p:txBody>
      </p:sp>
      <p:pic>
        <p:nvPicPr>
          <p:cNvPr id="4" name="Imagem 3" descr="https://scontent.fudi1-1.fna.fbcdn.net/v/t1.0-9/10689780_739098842850170_6706284204101917073_n.jpg?_nc_cat=102&amp;ccb=2&amp;_nc_sid=730e14&amp;_nc_ohc=bGBsedhlR50AX8bX5e1&amp;_nc_ht=scontent.fudi1-1.fna&amp;oh=38f48259ad1d5a67268fc0fc10710620&amp;oe=5FB614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77" y="1061974"/>
            <a:ext cx="209804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NBB - Regional Oest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37" y="200684"/>
            <a:ext cx="1829454" cy="6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609" y="103994"/>
            <a:ext cx="7704000" cy="360000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Paulo e Trófimo 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0835" y="586859"/>
            <a:ext cx="8901774" cy="4026083"/>
          </a:xfrm>
        </p:spPr>
        <p:txBody>
          <a:bodyPr/>
          <a:lstStyle/>
          <a:p>
            <a:pPr algn="just"/>
            <a:r>
              <a:rPr lang="pt-BR" sz="2500" b="1" dirty="0" smtClean="0"/>
              <a:t>Paulo foi </a:t>
            </a:r>
            <a:r>
              <a:rPr lang="pt-BR" sz="2500" b="1" dirty="0"/>
              <a:t>preso em Jerusalém por </a:t>
            </a:r>
            <a:r>
              <a:rPr lang="pt-BR" sz="2500" b="1" dirty="0" smtClean="0"/>
              <a:t>levar </a:t>
            </a:r>
            <a:r>
              <a:rPr lang="pt-BR" sz="2500" b="1" dirty="0"/>
              <a:t>um gentio para o pátio interno do templo </a:t>
            </a:r>
            <a:r>
              <a:rPr lang="pt-BR" sz="2000" dirty="0"/>
              <a:t>(Atos </a:t>
            </a:r>
            <a:r>
              <a:rPr lang="pt-BR" sz="2000" dirty="0" smtClean="0"/>
              <a:t>21,16-30</a:t>
            </a:r>
            <a:r>
              <a:rPr lang="pt-BR" sz="2000" dirty="0"/>
              <a:t>). </a:t>
            </a:r>
            <a:endParaRPr lang="pt-BR" sz="2000" dirty="0" smtClean="0"/>
          </a:p>
          <a:p>
            <a:pPr algn="just"/>
            <a:endParaRPr lang="pt-BR" sz="2500" dirty="0" smtClean="0"/>
          </a:p>
          <a:p>
            <a:pPr algn="just"/>
            <a:r>
              <a:rPr lang="pt-BR" sz="2500" b="1" dirty="0" smtClean="0"/>
              <a:t>A vida, morte e ressurreição de Jesus Cristo rompe </a:t>
            </a:r>
            <a:r>
              <a:rPr lang="pt-BR" sz="2500" b="1" dirty="0"/>
              <a:t>o muro divisor, efetuando unidade </a:t>
            </a:r>
            <a:r>
              <a:rPr lang="pt-BR" sz="2500" b="1" dirty="0" smtClean="0"/>
              <a:t>entre todos: judeus </a:t>
            </a:r>
            <a:r>
              <a:rPr lang="pt-BR" sz="2500" b="1" dirty="0"/>
              <a:t>e gentios. </a:t>
            </a:r>
            <a:endParaRPr lang="pt-BR" sz="2500" b="1" dirty="0" smtClean="0"/>
          </a:p>
          <a:p>
            <a:pPr marL="152400" indent="0" algn="just">
              <a:buNone/>
            </a:pPr>
            <a:endParaRPr lang="pt-BR" sz="2500" b="1" dirty="0" smtClean="0"/>
          </a:p>
          <a:p>
            <a:r>
              <a:rPr lang="pt-BR" sz="2800" b="1" dirty="0" smtClean="0">
                <a:solidFill>
                  <a:srgbClr val="C00000"/>
                </a:solidFill>
              </a:rPr>
              <a:t>“O </a:t>
            </a:r>
            <a:r>
              <a:rPr lang="pt-BR" sz="2800" b="1" dirty="0">
                <a:solidFill>
                  <a:srgbClr val="C00000"/>
                </a:solidFill>
              </a:rPr>
              <a:t>véu vos servirá de </a:t>
            </a:r>
            <a:r>
              <a:rPr lang="pt-BR" sz="2800" b="1" dirty="0" smtClean="0">
                <a:solidFill>
                  <a:srgbClr val="C00000"/>
                </a:solidFill>
              </a:rPr>
              <a:t>separação entre </a:t>
            </a:r>
            <a:r>
              <a:rPr lang="pt-BR" sz="2800" b="1" dirty="0">
                <a:solidFill>
                  <a:srgbClr val="C00000"/>
                </a:solidFill>
              </a:rPr>
              <a:t>o lugar Santo e o Santo dos Santos</a:t>
            </a:r>
            <a:r>
              <a:rPr lang="pt-BR" sz="2800" b="1" dirty="0" smtClean="0">
                <a:solidFill>
                  <a:srgbClr val="C00000"/>
                </a:solidFill>
              </a:rPr>
              <a:t>.” </a:t>
            </a:r>
            <a:r>
              <a:rPr lang="pt-BR" dirty="0" smtClean="0"/>
              <a:t>(</a:t>
            </a:r>
            <a:r>
              <a:rPr lang="pt-BR" dirty="0" err="1" smtClean="0"/>
              <a:t>Ex</a:t>
            </a:r>
            <a:r>
              <a:rPr lang="pt-BR" dirty="0" smtClean="0"/>
              <a:t> 26, </a:t>
            </a:r>
            <a:r>
              <a:rPr lang="pt-BR" dirty="0" err="1" smtClean="0"/>
              <a:t>33b</a:t>
            </a:r>
            <a:r>
              <a:rPr lang="pt-BR" dirty="0" smtClean="0"/>
              <a:t>.) </a:t>
            </a:r>
            <a:endParaRPr lang="pt-BR" b="1" dirty="0" smtClean="0"/>
          </a:p>
          <a:p>
            <a:pPr marL="152400" indent="0" algn="just">
              <a:buNone/>
            </a:pPr>
            <a:endParaRPr lang="pt-BR" sz="2500" dirty="0" smtClean="0"/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Todos têm acesso </a:t>
            </a:r>
            <a:r>
              <a:rPr lang="pt-BR" sz="2400" b="1" dirty="0">
                <a:solidFill>
                  <a:schemeClr val="tx1"/>
                </a:solidFill>
              </a:rPr>
              <a:t>garantido a Deus por meio da fé </a:t>
            </a:r>
            <a:r>
              <a:rPr lang="pt-BR" sz="2400" b="1" dirty="0" smtClean="0">
                <a:solidFill>
                  <a:schemeClr val="tx1"/>
                </a:solidFill>
              </a:rPr>
              <a:t>em </a:t>
            </a:r>
            <a:r>
              <a:rPr lang="pt-BR" sz="2400" b="1" dirty="0">
                <a:solidFill>
                  <a:schemeClr val="tx1"/>
                </a:solidFill>
              </a:rPr>
              <a:t>Jesus </a:t>
            </a:r>
            <a:r>
              <a:rPr lang="pt-BR" sz="2400" b="1" dirty="0" smtClean="0">
                <a:solidFill>
                  <a:schemeClr val="tx1"/>
                </a:solidFill>
              </a:rPr>
              <a:t>Cristo: “</a:t>
            </a:r>
            <a:r>
              <a:rPr lang="pt-BR" sz="2400" b="1" dirty="0">
                <a:solidFill>
                  <a:schemeClr val="tx1"/>
                </a:solidFill>
              </a:rPr>
              <a:t>Então Jesus deu um forte grito e expirou</a:t>
            </a:r>
            <a:r>
              <a:rPr lang="pt-BR" sz="2400" b="1" dirty="0" smtClean="0">
                <a:solidFill>
                  <a:schemeClr val="tx1"/>
                </a:solidFill>
              </a:rPr>
              <a:t>. E </a:t>
            </a:r>
            <a:r>
              <a:rPr lang="pt-BR" sz="2400" b="1" dirty="0">
                <a:solidFill>
                  <a:srgbClr val="C00000"/>
                </a:solidFill>
              </a:rPr>
              <a:t>o véu do Santuário </a:t>
            </a:r>
            <a:r>
              <a:rPr lang="pt-BR" sz="2400" b="1" dirty="0">
                <a:solidFill>
                  <a:schemeClr val="tx1"/>
                </a:solidFill>
              </a:rPr>
              <a:t>rasgou-se em duas partes, de alto a baixo.” </a:t>
            </a:r>
            <a:r>
              <a:rPr lang="pt-BR" sz="1500" dirty="0">
                <a:solidFill>
                  <a:schemeClr val="tx1"/>
                </a:solidFill>
              </a:rPr>
              <a:t>(Mc 15,37-38) </a:t>
            </a:r>
          </a:p>
          <a:p>
            <a:pPr algn="just"/>
            <a:endParaRPr lang="pt-BR" sz="2500" dirty="0"/>
          </a:p>
          <a:p>
            <a:endParaRPr lang="pt-BR" dirty="0"/>
          </a:p>
        </p:txBody>
      </p:sp>
      <p:pic>
        <p:nvPicPr>
          <p:cNvPr id="4" name="Picture 2" descr="CNBB - Regional Oest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49" y="144936"/>
            <a:ext cx="1176817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1664</TotalTime>
  <Words>613</Words>
  <Application>Microsoft Office PowerPoint</Application>
  <PresentationFormat>Apresentação na tela (16:9)</PresentationFormat>
  <Paragraphs>88</Paragraphs>
  <Slides>24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Calibri</vt:lpstr>
      <vt:lpstr>Rockwell Extra Bold</vt:lpstr>
      <vt:lpstr>Itim</vt:lpstr>
      <vt:lpstr>Adobe Fangsong Std R</vt:lpstr>
      <vt:lpstr>Adobe Hebrew</vt:lpstr>
      <vt:lpstr>Times New Roman</vt:lpstr>
      <vt:lpstr>Calibri Light</vt:lpstr>
      <vt:lpstr>Arial</vt:lpstr>
      <vt:lpstr>Retrospectiva</vt:lpstr>
      <vt:lpstr>Fraternidade e diálogo  Compromisso de amor</vt:lpstr>
      <vt:lpstr>Segunda Parada </vt:lpstr>
      <vt:lpstr>Discipulado</vt:lpstr>
      <vt:lpstr>Ficou com eles, abriram  os olhos e o reconheceram </vt:lpstr>
      <vt:lpstr>Inspiração bíblica</vt:lpstr>
      <vt:lpstr>O MURO DIVISOR DO PÁTIO DOS GENTIOS NO TEMPLO DE HERODES</vt:lpstr>
      <vt:lpstr>Nas palavras de Flávio Josefo </vt:lpstr>
      <vt:lpstr>Fragmento da placa </vt:lpstr>
      <vt:lpstr>Paulo e Trófimo </vt:lpstr>
      <vt:lpstr>Apresentação do PowerPoint</vt:lpstr>
      <vt:lpstr>Apresentação do PowerPoint</vt:lpstr>
      <vt:lpstr>Apresentação do PowerPoint</vt:lpstr>
      <vt:lpstr>Apresentação do PowerPoint</vt:lpstr>
      <vt:lpstr>Caminho para a fraternidade - Cristo é a nossa paz. </vt:lpstr>
      <vt:lpstr>Espiritualidade de  comunhão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Setor Campanhas da CNBB</vt:lpstr>
      <vt:lpstr>Fraternidade e diálogo  Compromisso de amor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Fraternidade e diálogo  Compromisso de amor</dc:title>
  <dc:creator>8NM21Y1</dc:creator>
  <cp:lastModifiedBy>Assembleia 4</cp:lastModifiedBy>
  <cp:revision>87</cp:revision>
  <dcterms:modified xsi:type="dcterms:W3CDTF">2021-01-21T19:22:28Z</dcterms:modified>
</cp:coreProperties>
</file>